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5053"/>
          <c:y val="0.11473"/>
          <c:w val="0.816804"/>
          <c:h val="0.71044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事件前</c:v>
                </c:pt>
              </c:strCache>
            </c:strRef>
          </c:tx>
          <c:spPr>
            <a:solidFill>
              <a:srgbClr val="858685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35216" dir="5400000">
                        <a:srgbClr val="000000">
                          <a:alpha val="60000"/>
                        </a:srgbClr>
                      </a:outerShdw>
                    </a:effectLst>
                    <a:latin typeface="Baskervill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人物1</c:v>
                </c:pt>
                <c:pt idx="1">
                  <c:v>人物2</c:v>
                </c:pt>
                <c:pt idx="2">
                  <c:v>人物3</c:v>
                </c:pt>
                <c:pt idx="3">
                  <c:v>人物4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事件後</c:v>
                </c:pt>
              </c:strCache>
            </c:strRef>
          </c:tx>
          <c:spPr>
            <a:solidFill>
              <a:srgbClr val="CCCDCB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35216" dir="5400000">
                        <a:srgbClr val="000000">
                          <a:alpha val="60000"/>
                        </a:srgbClr>
                      </a:outerShdw>
                    </a:effectLst>
                    <a:latin typeface="Baskervill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人物1</c:v>
                </c:pt>
                <c:pt idx="1">
                  <c:v>人物2</c:v>
                </c:pt>
                <c:pt idx="2">
                  <c:v>人物3</c:v>
                </c:pt>
                <c:pt idx="3">
                  <c:v>人物4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48567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9A958E"/>
                </a:solidFill>
                <a:latin typeface="Baskervill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\ 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9A958E"/>
                </a:solidFill>
                <a:latin typeface="Baskerville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內文層級一…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影像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影像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兩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影像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影像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燈片編號"/>
          <p:cNvSpPr/>
          <p:nvPr>
            <p:ph type="sldNum" sz="quarter" idx="2"/>
          </p:nvPr>
        </p:nvSpPr>
        <p:spPr>
          <a:xfrm>
            <a:off x="6349499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王大明"/>
          <p:cNvSpPr/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王大明</a:t>
            </a:r>
          </a:p>
        </p:txBody>
      </p:sp>
      <p:sp>
        <p:nvSpPr>
          <p:cNvPr id="124" name="在此輸入名言語錄。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」"/>
          <p:cNvSpPr/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」</a:t>
            </a:r>
          </a:p>
        </p:txBody>
      </p:sp>
      <p:sp>
        <p:nvSpPr>
          <p:cNvPr id="126" name="「"/>
          <p:cNvSpPr/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「</a:t>
            </a:r>
          </a:p>
        </p:txBody>
      </p:sp>
      <p:sp>
        <p:nvSpPr>
          <p:cNvPr id="127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大標題文字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影像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" name="內文層級一…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大標題文字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影像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大標題文字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大標題文字</a:t>
            </a:r>
          </a:p>
        </p:txBody>
      </p:sp>
      <p:sp>
        <p:nvSpPr>
          <p:cNvPr id="58" name="內文層級一…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影像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8" name="內文層級一…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幻燈片編號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/>
          <p:nvPr>
            <p:ph type="sldNum" sz="quarter" idx="2"/>
          </p:nvPr>
        </p:nvSpPr>
        <p:spPr>
          <a:xfrm>
            <a:off x="6352794" y="925068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ftvnews.com.tw/news/overview/POL" TargetMode="External"/><Relationship Id="rId3" Type="http://schemas.openxmlformats.org/officeDocument/2006/relationships/hyperlink" Target="https://tw.news.yahoo.com/politics" TargetMode="External"/><Relationship Id="rId4" Type="http://schemas.openxmlformats.org/officeDocument/2006/relationships/hyperlink" Target="https://www.chinatimes.com/realtimenews/260407" TargetMode="External"/><Relationship Id="rId5" Type="http://schemas.openxmlformats.org/officeDocument/2006/relationships/hyperlink" Target="https://www.ettoday.net/news/focus/%E6%94%BF%E6%B2%BB/" TargetMode="External"/><Relationship Id="rId6" Type="http://schemas.openxmlformats.org/officeDocument/2006/relationships/hyperlink" Target="http://news.ltn.com.tw/list/breakingnews/politics/1" TargetMode="External"/><Relationship Id="rId7" Type="http://schemas.openxmlformats.org/officeDocument/2006/relationships/hyperlink" Target="https://tw.news.appledaily.com/politics/realtime" TargetMode="External"/><Relationship Id="rId8" Type="http://schemas.openxmlformats.org/officeDocument/2006/relationships/hyperlink" Target="https://newtalk.tw/news/subcategory/2/%E6%94%BF%E6%B2%BB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政治新聞分析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政治新聞分析</a:t>
            </a:r>
          </a:p>
        </p:txBody>
      </p:sp>
      <p:sp>
        <p:nvSpPr>
          <p:cNvPr id="159" name="專題 助教組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專題 助教組</a:t>
            </a:r>
          </a:p>
        </p:txBody>
      </p:sp>
      <p:pic>
        <p:nvPicPr>
          <p:cNvPr id="160" name="線條" descr="線條"/>
          <p:cNvPicPr>
            <a:picLocks noChangeAspect="0"/>
          </p:cNvPicPr>
          <p:nvPr/>
        </p:nvPicPr>
        <p:blipFill>
          <a:blip r:embed="rId2">
            <a:alphaModFix amt="50433"/>
            <a:extLst/>
          </a:blip>
          <a:stretch>
            <a:fillRect/>
          </a:stretch>
        </p:blipFill>
        <p:spPr>
          <a:xfrm>
            <a:off x="2471214" y="5816600"/>
            <a:ext cx="8956329" cy="7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工人智慧"/>
          <p:cNvSpPr/>
          <p:nvPr/>
        </p:nvSpPr>
        <p:spPr>
          <a:xfrm>
            <a:off x="1116791" y="778768"/>
            <a:ext cx="296722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工人智慧</a:t>
            </a:r>
          </a:p>
        </p:txBody>
      </p:sp>
      <p:sp>
        <p:nvSpPr>
          <p:cNvPr id="224" name="詞語共現：使用 coshow 找出新詞"/>
          <p:cNvSpPr/>
          <p:nvPr/>
        </p:nvSpPr>
        <p:spPr>
          <a:xfrm>
            <a:off x="1174144" y="2592998"/>
            <a:ext cx="892879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詞語共現：使用 coshow 找出新詞</a:t>
            </a:r>
          </a:p>
        </p:txBody>
      </p:sp>
      <p:sp>
        <p:nvSpPr>
          <p:cNvPr id="225" name="高頻詞：協助定義事件、姓名"/>
          <p:cNvSpPr/>
          <p:nvPr/>
        </p:nvSpPr>
        <p:spPr>
          <a:xfrm>
            <a:off x="1157078" y="3927509"/>
            <a:ext cx="80391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高頻詞：協助定義事件、姓名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線條" descr="線條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924383" y="4838699"/>
            <a:ext cx="9156034" cy="76201"/>
          </a:xfrm>
          <a:prstGeom prst="rect">
            <a:avLst/>
          </a:prstGeom>
        </p:spPr>
      </p:pic>
      <p:sp>
        <p:nvSpPr>
          <p:cNvPr id="229" name="圓形"/>
          <p:cNvSpPr/>
          <p:nvPr/>
        </p:nvSpPr>
        <p:spPr>
          <a:xfrm>
            <a:off x="6279813" y="929991"/>
            <a:ext cx="445174" cy="443787"/>
          </a:xfrm>
          <a:prstGeom prst="ellipse">
            <a:avLst/>
          </a:prstGeom>
          <a:solidFill>
            <a:schemeClr val="accent3">
              <a:hueOff val="-81409"/>
              <a:satOff val="11895"/>
              <a:lumOff val="1106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0" name="橢圓形"/>
          <p:cNvSpPr/>
          <p:nvPr/>
        </p:nvSpPr>
        <p:spPr>
          <a:xfrm>
            <a:off x="6063405" y="2303219"/>
            <a:ext cx="877989" cy="892746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1" name="橢圓形"/>
          <p:cNvSpPr/>
          <p:nvPr/>
        </p:nvSpPr>
        <p:spPr>
          <a:xfrm>
            <a:off x="6347640" y="3910039"/>
            <a:ext cx="309521" cy="31942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2" name="圓形"/>
          <p:cNvSpPr/>
          <p:nvPr/>
        </p:nvSpPr>
        <p:spPr>
          <a:xfrm>
            <a:off x="6279813" y="5510573"/>
            <a:ext cx="445174" cy="443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8198"/>
                  <a:lumOff val="-10185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3" name="圓形"/>
          <p:cNvSpPr/>
          <p:nvPr/>
        </p:nvSpPr>
        <p:spPr>
          <a:xfrm>
            <a:off x="5980633" y="7030792"/>
            <a:ext cx="1043534" cy="1036976"/>
          </a:xfrm>
          <a:prstGeom prst="ellipse">
            <a:avLst/>
          </a:prstGeom>
          <a:solidFill>
            <a:schemeClr val="accent4">
              <a:hueOff val="163466"/>
              <a:satOff val="6226"/>
              <a:lumOff val="109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4" name="圓形"/>
          <p:cNvSpPr/>
          <p:nvPr/>
        </p:nvSpPr>
        <p:spPr>
          <a:xfrm>
            <a:off x="6279813" y="8454990"/>
            <a:ext cx="445174" cy="443786"/>
          </a:xfrm>
          <a:prstGeom prst="ellipse">
            <a:avLst/>
          </a:prstGeom>
          <a:solidFill>
            <a:schemeClr val="accent3">
              <a:hueOff val="-81409"/>
              <a:satOff val="11895"/>
              <a:lumOff val="1106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5" name="事件"/>
          <p:cNvSpPr/>
          <p:nvPr/>
        </p:nvSpPr>
        <p:spPr>
          <a:xfrm>
            <a:off x="6140450" y="728893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事件</a:t>
            </a:r>
          </a:p>
        </p:txBody>
      </p:sp>
      <p:sp>
        <p:nvSpPr>
          <p:cNvPr id="236" name="：事件"/>
          <p:cNvSpPr/>
          <p:nvPr/>
        </p:nvSpPr>
        <p:spPr>
          <a:xfrm>
            <a:off x="1604242" y="3165627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r>
              <a:t>：事件</a:t>
            </a:r>
          </a:p>
        </p:txBody>
      </p:sp>
      <p:sp>
        <p:nvSpPr>
          <p:cNvPr id="237" name="橢圓形"/>
          <p:cNvSpPr/>
          <p:nvPr/>
        </p:nvSpPr>
        <p:spPr>
          <a:xfrm>
            <a:off x="1006972" y="3068759"/>
            <a:ext cx="593852" cy="605287"/>
          </a:xfrm>
          <a:prstGeom prst="ellips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aphicFrame>
        <p:nvGraphicFramePr>
          <p:cNvPr id="238" name="2D 長條圖"/>
          <p:cNvGraphicFramePr/>
          <p:nvPr/>
        </p:nvGraphicFramePr>
        <p:xfrm>
          <a:off x="7071231" y="1695327"/>
          <a:ext cx="5410545" cy="22138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39" name="矩形"/>
          <p:cNvSpPr/>
          <p:nvPr/>
        </p:nvSpPr>
        <p:spPr>
          <a:xfrm>
            <a:off x="979664" y="4229986"/>
            <a:ext cx="1679293" cy="168949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0" name="矩形"/>
          <p:cNvSpPr/>
          <p:nvPr/>
        </p:nvSpPr>
        <p:spPr>
          <a:xfrm>
            <a:off x="980951" y="4032255"/>
            <a:ext cx="877989" cy="16894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1" name="線條"/>
          <p:cNvSpPr/>
          <p:nvPr/>
        </p:nvSpPr>
        <p:spPr>
          <a:xfrm flipV="1">
            <a:off x="984450" y="3920761"/>
            <a:ext cx="1" cy="520701"/>
          </a:xfrm>
          <a:prstGeom prst="line">
            <a:avLst/>
          </a:prstGeom>
          <a:ln w="127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2" name="：網路新聞報導量"/>
          <p:cNvSpPr/>
          <p:nvPr/>
        </p:nvSpPr>
        <p:spPr>
          <a:xfrm>
            <a:off x="2683567" y="3952511"/>
            <a:ext cx="214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r>
              <a:t>：網路新聞報導量</a:t>
            </a:r>
          </a:p>
        </p:txBody>
      </p:sp>
      <p:sp>
        <p:nvSpPr>
          <p:cNvPr id="243" name="說明框"/>
          <p:cNvSpPr/>
          <p:nvPr/>
        </p:nvSpPr>
        <p:spPr>
          <a:xfrm>
            <a:off x="7350077" y="3574678"/>
            <a:ext cx="2980929" cy="2887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465" y="15241"/>
                </a:lnTo>
                <a:lnTo>
                  <a:pt x="3465" y="21125"/>
                </a:lnTo>
                <a:cubicBezTo>
                  <a:pt x="3465" y="21387"/>
                  <a:pt x="3671" y="21600"/>
                  <a:pt x="3925" y="21600"/>
                </a:cubicBezTo>
                <a:lnTo>
                  <a:pt x="21140" y="21600"/>
                </a:lnTo>
                <a:cubicBezTo>
                  <a:pt x="21394" y="21600"/>
                  <a:pt x="21600" y="21387"/>
                  <a:pt x="21600" y="21125"/>
                </a:cubicBezTo>
                <a:lnTo>
                  <a:pt x="21600" y="12964"/>
                </a:lnTo>
                <a:cubicBezTo>
                  <a:pt x="21600" y="12702"/>
                  <a:pt x="21394" y="12489"/>
                  <a:pt x="21140" y="12489"/>
                </a:cubicBezTo>
                <a:lnTo>
                  <a:pt x="4765" y="12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4" name="人物在過去新聞…"/>
          <p:cNvSpPr/>
          <p:nvPr/>
        </p:nvSpPr>
        <p:spPr>
          <a:xfrm>
            <a:off x="7991763" y="5437669"/>
            <a:ext cx="214777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人物在過去新聞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事件中網路聲量</a:t>
            </a:r>
          </a:p>
        </p:txBody>
      </p:sp>
      <p:sp>
        <p:nvSpPr>
          <p:cNvPr id="245" name="說明框"/>
          <p:cNvSpPr/>
          <p:nvPr/>
        </p:nvSpPr>
        <p:spPr>
          <a:xfrm>
            <a:off x="949312" y="4701294"/>
            <a:ext cx="1043535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274"/>
                </a:moveTo>
                <a:lnTo>
                  <a:pt x="0" y="1326"/>
                </a:lnTo>
                <a:cubicBezTo>
                  <a:pt x="0" y="594"/>
                  <a:pt x="404" y="0"/>
                  <a:pt x="903" y="0"/>
                </a:cubicBezTo>
                <a:lnTo>
                  <a:pt x="20697" y="0"/>
                </a:lnTo>
                <a:cubicBezTo>
                  <a:pt x="21196" y="0"/>
                  <a:pt x="21600" y="594"/>
                  <a:pt x="21600" y="1326"/>
                </a:cubicBezTo>
                <a:lnTo>
                  <a:pt x="21600" y="20274"/>
                </a:lnTo>
                <a:cubicBezTo>
                  <a:pt x="21600" y="21006"/>
                  <a:pt x="21196" y="21600"/>
                  <a:pt x="20697" y="21600"/>
                </a:cubicBezTo>
                <a:lnTo>
                  <a:pt x="903" y="21600"/>
                </a:lnTo>
                <a:cubicBezTo>
                  <a:pt x="404" y="21600"/>
                  <a:pt x="0" y="21006"/>
                  <a:pt x="0" y="20274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46" name="：人物在過去事件的網路聲量"/>
          <p:cNvSpPr/>
          <p:nvPr/>
        </p:nvSpPr>
        <p:spPr>
          <a:xfrm>
            <a:off x="1958483" y="4828294"/>
            <a:ext cx="341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r>
              <a:t>：人物在過去事件的網路聲量</a:t>
            </a:r>
          </a:p>
        </p:txBody>
      </p:sp>
      <p:pic>
        <p:nvPicPr>
          <p:cNvPr id="247" name="線條" descr="線條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88714" y="6464156"/>
            <a:ext cx="1879915" cy="294949"/>
          </a:xfrm>
          <a:prstGeom prst="rect">
            <a:avLst/>
          </a:prstGeom>
        </p:spPr>
      </p:pic>
      <p:sp>
        <p:nvSpPr>
          <p:cNvPr id="249" name="時間軸"/>
          <p:cNvSpPr/>
          <p:nvPr/>
        </p:nvSpPr>
        <p:spPr>
          <a:xfrm>
            <a:off x="3258512" y="6351280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時間軸</a:t>
            </a:r>
          </a:p>
        </p:txBody>
      </p:sp>
      <p:pic>
        <p:nvPicPr>
          <p:cNvPr id="250" name="線條" descr="線條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28348" y="7401806"/>
            <a:ext cx="1539861" cy="294949"/>
          </a:xfrm>
          <a:prstGeom prst="rect">
            <a:avLst/>
          </a:prstGeom>
        </p:spPr>
      </p:pic>
      <p:sp>
        <p:nvSpPr>
          <p:cNvPr id="252" name="圓圈大小表示事件在社…"/>
          <p:cNvSpPr/>
          <p:nvPr/>
        </p:nvSpPr>
        <p:spPr>
          <a:xfrm>
            <a:off x="1500073" y="7142880"/>
            <a:ext cx="2908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t>圓圈大小表示事件在社</a:t>
            </a:r>
          </a:p>
          <a:p>
            <a:pPr>
              <a:defRPr sz="2000"/>
            </a:pPr>
            <a:r>
              <a:t>會上產生的熱度與影響力</a:t>
            </a:r>
          </a:p>
        </p:txBody>
      </p:sp>
      <p:pic>
        <p:nvPicPr>
          <p:cNvPr id="253" name="圓角矩形" descr="圓角矩形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3386" y="2815008"/>
            <a:ext cx="4887700" cy="2848125"/>
          </a:xfrm>
          <a:prstGeom prst="rect">
            <a:avLst/>
          </a:prstGeom>
        </p:spPr>
      </p:pic>
      <p:sp>
        <p:nvSpPr>
          <p:cNvPr id="255" name="視覺化成品概念模型："/>
          <p:cNvSpPr/>
          <p:nvPr/>
        </p:nvSpPr>
        <p:spPr>
          <a:xfrm>
            <a:off x="578195" y="883148"/>
            <a:ext cx="5295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視覺化成品概念模型：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hank you"/>
          <p:cNvSpPr/>
          <p:nvPr>
            <p:ph type="title"/>
          </p:nvPr>
        </p:nvSpPr>
        <p:spPr>
          <a:xfrm>
            <a:off x="673100" y="1276350"/>
            <a:ext cx="11658600" cy="749300"/>
          </a:xfrm>
          <a:prstGeom prst="rect">
            <a:avLst/>
          </a:prstGeom>
        </p:spPr>
        <p:txBody>
          <a:bodyPr/>
          <a:lstStyle>
            <a:lvl1pPr>
              <a:defRPr spc="90" sz="4500"/>
            </a:lvl1pPr>
          </a:lstStyle>
          <a:p>
            <a:pPr/>
            <a:r>
              <a:t>Thank you</a:t>
            </a:r>
          </a:p>
        </p:txBody>
      </p:sp>
      <p:pic>
        <p:nvPicPr>
          <p:cNvPr id="258" name="iJ8Z10r.gif" descr="iJ8Z10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989" y="3020099"/>
            <a:ext cx="8128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— Barak Obama"/>
          <p:cNvSpPr/>
          <p:nvPr>
            <p:ph type="body" idx="13"/>
          </p:nvPr>
        </p:nvSpPr>
        <p:spPr>
          <a:xfrm>
            <a:off x="2723469" y="7613474"/>
            <a:ext cx="11658601" cy="558801"/>
          </a:xfrm>
          <a:prstGeom prst="rect">
            <a:avLst/>
          </a:prstGeom>
        </p:spPr>
        <p:txBody>
          <a:bodyPr/>
          <a:lstStyle/>
          <a:p>
            <a:pPr/>
            <a:r>
              <a:t>— Barak Obama</a:t>
            </a:r>
          </a:p>
        </p:txBody>
      </p:sp>
      <p:sp>
        <p:nvSpPr>
          <p:cNvPr id="164" name="」"/>
          <p:cNvSpPr/>
          <p:nvPr>
            <p:ph type="body" idx="15"/>
          </p:nvPr>
        </p:nvSpPr>
        <p:spPr>
          <a:xfrm>
            <a:off x="10109389" y="5592037"/>
            <a:ext cx="1280161" cy="1701801"/>
          </a:xfrm>
          <a:prstGeom prst="rect">
            <a:avLst/>
          </a:prstGeom>
        </p:spPr>
        <p:txBody>
          <a:bodyPr/>
          <a:lstStyle/>
          <a:p>
            <a:pPr/>
            <a:r>
              <a:t>」</a:t>
            </a:r>
          </a:p>
        </p:txBody>
      </p:sp>
      <p:sp>
        <p:nvSpPr>
          <p:cNvPr id="165" name="「"/>
          <p:cNvSpPr/>
          <p:nvPr>
            <p:ph type="body" idx="16"/>
          </p:nvPr>
        </p:nvSpPr>
        <p:spPr>
          <a:xfrm>
            <a:off x="1654121" y="1899155"/>
            <a:ext cx="1280161" cy="1701801"/>
          </a:xfrm>
          <a:prstGeom prst="rect">
            <a:avLst/>
          </a:prstGeom>
        </p:spPr>
        <p:txBody>
          <a:bodyPr/>
          <a:lstStyle/>
          <a:p>
            <a:pPr/>
            <a:r>
              <a:t>「</a:t>
            </a:r>
          </a:p>
        </p:txBody>
      </p:sp>
      <p:pic>
        <p:nvPicPr>
          <p:cNvPr id="166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992214"/>
            <a:ext cx="6096000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專題故事"/>
          <p:cNvSpPr/>
          <p:nvPr>
            <p:ph type="title"/>
          </p:nvPr>
        </p:nvSpPr>
        <p:spPr>
          <a:xfrm>
            <a:off x="825502" y="751917"/>
            <a:ext cx="11658601" cy="749301"/>
          </a:xfrm>
          <a:prstGeom prst="rect">
            <a:avLst/>
          </a:prstGeom>
        </p:spPr>
        <p:txBody>
          <a:bodyPr/>
          <a:lstStyle>
            <a:lvl1pPr algn="l" defTabSz="416052">
              <a:defRPr spc="72" sz="3640"/>
            </a:lvl1pPr>
          </a:lstStyle>
          <a:p>
            <a:pPr/>
            <a:r>
              <a:t>專題故事</a:t>
            </a:r>
          </a:p>
        </p:txBody>
      </p:sp>
      <p:sp>
        <p:nvSpPr>
          <p:cNvPr id="169" name="現代臺灣社會普遍瀰漫一股政治冷感的氛圍，…"/>
          <p:cNvSpPr/>
          <p:nvPr/>
        </p:nvSpPr>
        <p:spPr>
          <a:xfrm>
            <a:off x="524512" y="1738919"/>
            <a:ext cx="12103863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現代臺灣社會普遍瀰漫一股政治冷感的氛圍，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XX歸XX，政治歸政治的句子總在公共事務的討論中出現，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阻斷了社會進步的發展。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為了改善民眾對政治的觀感，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有別於以往從八卦、浮誇報導等方式認識政治人物，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我們一個較為客觀的資料統整，讓民眾從日常生活中的新聞事件為切入點，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觀察政治人物的網路聲量、表態、立場是否改變，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作為一種參與政治的方式。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臺灣人總說選舉就是從一堆爛蘋果中選出一顆比較不爛的，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我們的研究結果不會定出「好蘋果」，而是提供一個比較蘋果的方法。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分析政治人物在重大事件發生時的媒體報導量"/>
          <p:cNvSpPr/>
          <p:nvPr>
            <p:ph type="title"/>
          </p:nvPr>
        </p:nvSpPr>
        <p:spPr>
          <a:xfrm>
            <a:off x="2264321" y="2082941"/>
            <a:ext cx="5311153" cy="3581401"/>
          </a:xfrm>
          <a:prstGeom prst="rect">
            <a:avLst/>
          </a:prstGeom>
        </p:spPr>
        <p:txBody>
          <a:bodyPr/>
          <a:lstStyle/>
          <a:p>
            <a:pPr defTabSz="434340">
              <a:lnSpc>
                <a:spcPct val="100000"/>
              </a:lnSpc>
              <a:defRPr spc="114" sz="5700"/>
            </a:pPr>
            <a:r>
              <a:t>分析</a:t>
            </a:r>
            <a:r>
              <a:rPr>
                <a:solidFill>
                  <a:srgbClr val="941100"/>
                </a:solidFill>
              </a:rPr>
              <a:t>政治人物</a:t>
            </a:r>
            <a:r>
              <a:t>在</a:t>
            </a:r>
            <a:r>
              <a:rPr>
                <a:solidFill>
                  <a:srgbClr val="941100"/>
                </a:solidFill>
              </a:rPr>
              <a:t>重大事件</a:t>
            </a:r>
            <a:r>
              <a:t>發生時的</a:t>
            </a:r>
            <a:r>
              <a:rPr>
                <a:solidFill>
                  <a:srgbClr val="941100"/>
                </a:solidFill>
              </a:rPr>
              <a:t>媒體</a:t>
            </a:r>
            <a:r>
              <a:t>報導量</a:t>
            </a:r>
          </a:p>
        </p:txBody>
      </p:sp>
      <p:sp>
        <p:nvSpPr>
          <p:cNvPr id="172" name="問題："/>
          <p:cNvSpPr/>
          <p:nvPr>
            <p:ph type="body" sz="quarter" idx="1"/>
          </p:nvPr>
        </p:nvSpPr>
        <p:spPr>
          <a:xfrm>
            <a:off x="953908" y="682496"/>
            <a:ext cx="4889501" cy="1358901"/>
          </a:xfrm>
          <a:prstGeom prst="rect">
            <a:avLst/>
          </a:prstGeom>
        </p:spPr>
        <p:txBody>
          <a:bodyPr/>
          <a:lstStyle/>
          <a:p>
            <a:pPr/>
            <a:r>
              <a:t>問題：</a:t>
            </a:r>
          </a:p>
        </p:txBody>
      </p:sp>
      <p:sp>
        <p:nvSpPr>
          <p:cNvPr id="173" name="- 研究目標：…"/>
          <p:cNvSpPr/>
          <p:nvPr/>
        </p:nvSpPr>
        <p:spPr>
          <a:xfrm>
            <a:off x="7001395" y="5859279"/>
            <a:ext cx="5265421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 - 研究目標：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考量臺灣社會政治冷感的現狀，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提供一個較為客觀的資料統整，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藉由日常生活中的事件觀察政治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人物的網路聲量變化，作為一種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Baskerville"/>
              </a:defRPr>
            </a:pPr>
            <a:r>
              <a:t>參與政治的方式。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資料來源："/>
          <p:cNvSpPr/>
          <p:nvPr/>
        </p:nvSpPr>
        <p:spPr>
          <a:xfrm>
            <a:off x="1029886" y="778768"/>
            <a:ext cx="36804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資料來源：</a:t>
            </a:r>
          </a:p>
        </p:txBody>
      </p:sp>
      <p:sp>
        <p:nvSpPr>
          <p:cNvPr id="176" name="聯合新聞…"/>
          <p:cNvSpPr/>
          <p:nvPr/>
        </p:nvSpPr>
        <p:spPr>
          <a:xfrm>
            <a:off x="5706360" y="1517650"/>
            <a:ext cx="6707239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聯合新聞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https://udn.com/news/cate/2/6638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民視新聞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https://www.ftvnews.com.tw/news/overview/POL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yahoo新聞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https://tw.news.yahoo.com/politics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中時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https://www.chinatimes.com/realtimenews/260407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ETtoday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hlinkClick r:id="rId5" invalidUrl="" action="" tgtFrame="" tooltip="" history="1" highlightClick="0" endSnd="0"/>
              </a:rPr>
              <a:t>https://www.ettoday.net/news/focus/政治/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自由時報（v）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6" invalidUrl="" action="" tgtFrame="" tooltip="" history="1" highlightClick="0" endSnd="0"/>
              </a:rPr>
              <a:t>http://news.ltn.com.tw/list/breakingnews/politics/1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蘋果即時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https://tw.news.appledaily.com/politics/realtime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新頭殼（v）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hlinkClick r:id="rId8" invalidUrl="" action="" tgtFrame="" tooltip="" history="1" highlightClick="0" endSnd="0"/>
              </a:rPr>
              <a:t>https://newtalk.tw/news/subcategory/2/政治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 sz="1200"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77" name="臺灣具代表性之…"/>
          <p:cNvSpPr/>
          <p:nvPr/>
        </p:nvSpPr>
        <p:spPr>
          <a:xfrm>
            <a:off x="1364931" y="2546748"/>
            <a:ext cx="34290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600">
                <a:latin typeface="+mn-lt"/>
                <a:ea typeface="+mn-ea"/>
                <a:cs typeface="+mn-cs"/>
                <a:sym typeface="Baskerville"/>
              </a:defRPr>
            </a:pPr>
            <a:r>
              <a:t>臺灣具代表性之</a:t>
            </a:r>
          </a:p>
          <a:p>
            <a:pPr algn="r">
              <a:defRPr sz="3600">
                <a:latin typeface="+mn-lt"/>
                <a:ea typeface="+mn-ea"/>
                <a:cs typeface="+mn-cs"/>
                <a:sym typeface="Baskerville"/>
              </a:defRPr>
            </a:pPr>
            <a:r>
              <a:t>大眾媒體</a:t>
            </a:r>
          </a:p>
        </p:txBody>
      </p:sp>
      <p:sp>
        <p:nvSpPr>
          <p:cNvPr id="178" name="篩選條件：…"/>
          <p:cNvSpPr/>
          <p:nvPr/>
        </p:nvSpPr>
        <p:spPr>
          <a:xfrm>
            <a:off x="1279371" y="5711003"/>
            <a:ext cx="4483101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篩選條件：</a:t>
            </a:r>
          </a:p>
          <a:p>
            <a:pPr algn="l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1.具知名度</a:t>
            </a:r>
          </a:p>
          <a:p>
            <a:pPr algn="l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2.有網頁版新聞</a:t>
            </a:r>
          </a:p>
          <a:p>
            <a:pPr algn="l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3.明確分類有「政治版」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泛綠…"/>
          <p:cNvSpPr/>
          <p:nvPr>
            <p:ph type="body" idx="1"/>
          </p:nvPr>
        </p:nvSpPr>
        <p:spPr>
          <a:xfrm>
            <a:off x="644296" y="952500"/>
            <a:ext cx="11493173" cy="7467600"/>
          </a:xfrm>
          <a:prstGeom prst="rect">
            <a:avLst/>
          </a:prstGeom>
        </p:spPr>
        <p:txBody>
          <a:bodyPr/>
          <a:lstStyle/>
          <a:p>
            <a:pPr marL="297179" indent="-297179" defTabSz="356615">
              <a:spcBef>
                <a:spcPts val="2600"/>
              </a:spcBef>
              <a:defRPr spc="49" sz="2496"/>
            </a:pPr>
            <a:r>
              <a:t>泛綠 </a:t>
            </a: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民進黨：</a:t>
            </a:r>
            <a:r>
              <a:rPr>
                <a:solidFill>
                  <a:srgbClr val="941100"/>
                </a:solidFill>
              </a:rPr>
              <a:t>蔡英文、賴清德、姚文智、林佳龍、陳其邁 </a:t>
            </a:r>
            <a:endParaRPr>
              <a:solidFill>
                <a:srgbClr val="941100"/>
              </a:solidFill>
            </a:endParaRP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時代力量：</a:t>
            </a:r>
            <a:r>
              <a:rPr>
                <a:solidFill>
                  <a:srgbClr val="941100"/>
                </a:solidFill>
              </a:rPr>
              <a:t>黃國昌、林昶佐、林孟穎、吳崢</a:t>
            </a:r>
            <a:endParaRPr>
              <a:solidFill>
                <a:srgbClr val="941100"/>
              </a:solidFill>
            </a:endParaRPr>
          </a:p>
          <a:p>
            <a:pPr marL="297179" indent="-297179" defTabSz="356615">
              <a:spcBef>
                <a:spcPts val="2600"/>
              </a:spcBef>
              <a:defRPr spc="49" sz="2496"/>
            </a:pPr>
            <a:r>
              <a:t>泛藍</a:t>
            </a: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國民黨：</a:t>
            </a:r>
            <a:r>
              <a:rPr>
                <a:solidFill>
                  <a:srgbClr val="941100"/>
                </a:solidFill>
              </a:rPr>
              <a:t>吳敦義、馬英九、盧秀燕、韓國瑜</a:t>
            </a:r>
            <a:endParaRPr>
              <a:solidFill>
                <a:srgbClr val="941100"/>
              </a:solidFill>
            </a:endParaRP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親民黨：</a:t>
            </a:r>
            <a:r>
              <a:rPr>
                <a:solidFill>
                  <a:srgbClr val="941100"/>
                </a:solidFill>
              </a:rPr>
              <a:t>宋楚瑜</a:t>
            </a:r>
            <a:endParaRPr>
              <a:solidFill>
                <a:srgbClr val="941100"/>
              </a:solidFill>
            </a:endParaRPr>
          </a:p>
          <a:p>
            <a:pPr marL="297179" indent="-297179" defTabSz="356615">
              <a:spcBef>
                <a:spcPts val="2600"/>
              </a:spcBef>
              <a:defRPr spc="49" sz="2496"/>
            </a:pPr>
            <a:r>
              <a:t>左派</a:t>
            </a: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社民黨：</a:t>
            </a:r>
            <a:r>
              <a:rPr>
                <a:solidFill>
                  <a:srgbClr val="941100"/>
                </a:solidFill>
              </a:rPr>
              <a:t>范雲、苗博雅</a:t>
            </a:r>
            <a:endParaRPr>
              <a:solidFill>
                <a:srgbClr val="941100"/>
              </a:solidFill>
            </a:endParaRPr>
          </a:p>
          <a:p>
            <a:pPr marL="297179" indent="-297179" defTabSz="356615">
              <a:spcBef>
                <a:spcPts val="2600"/>
              </a:spcBef>
              <a:defRPr spc="49" sz="2496"/>
            </a:pPr>
            <a:r>
              <a:t>右派</a:t>
            </a:r>
          </a:p>
          <a:p>
            <a:pPr lvl="1" marL="594359" indent="-297179" defTabSz="356615">
              <a:spcBef>
                <a:spcPts val="2600"/>
              </a:spcBef>
              <a:defRPr spc="49" sz="2496"/>
            </a:pPr>
            <a:r>
              <a:t>信心希望聯盟：</a:t>
            </a:r>
            <a:r>
              <a:rPr>
                <a:solidFill>
                  <a:srgbClr val="941100"/>
                </a:solidFill>
              </a:rPr>
              <a:t>護家盟</a:t>
            </a:r>
          </a:p>
        </p:txBody>
      </p:sp>
      <p:sp>
        <p:nvSpPr>
          <p:cNvPr id="181" name="獨派…"/>
          <p:cNvSpPr/>
          <p:nvPr/>
        </p:nvSpPr>
        <p:spPr>
          <a:xfrm>
            <a:off x="7729060" y="4827766"/>
            <a:ext cx="4777381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獨派</a:t>
            </a:r>
          </a:p>
          <a:p>
            <a:pPr lvl="1" marL="762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基進黨：</a:t>
            </a:r>
            <a:r>
              <a:rPr>
                <a:solidFill>
                  <a:srgbClr val="941100"/>
                </a:solidFill>
              </a:rPr>
              <a:t>陳柏惟</a:t>
            </a:r>
            <a:endParaRPr>
              <a:solidFill>
                <a:srgbClr val="941100"/>
              </a:solidFill>
            </a:endParaRP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統派</a:t>
            </a:r>
          </a:p>
          <a:p>
            <a:pPr lvl="1" marL="762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新黨：</a:t>
            </a:r>
            <a:r>
              <a:rPr>
                <a:solidFill>
                  <a:srgbClr val="941100"/>
                </a:solidFill>
              </a:rPr>
              <a:t>郁慕明、王炳忠</a:t>
            </a:r>
            <a:endParaRPr>
              <a:solidFill>
                <a:srgbClr val="941100"/>
              </a:solidFill>
            </a:endParaRP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白色力量：</a:t>
            </a:r>
            <a:r>
              <a:rPr>
                <a:solidFill>
                  <a:srgbClr val="941100"/>
                </a:solidFill>
              </a:rPr>
              <a:t>柯文哲</a:t>
            </a:r>
          </a:p>
        </p:txBody>
      </p:sp>
      <p:sp>
        <p:nvSpPr>
          <p:cNvPr id="182" name="政治人物列表"/>
          <p:cNvSpPr/>
          <p:nvPr/>
        </p:nvSpPr>
        <p:spPr>
          <a:xfrm>
            <a:off x="9259663" y="71585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政治人物列表</a:t>
            </a:r>
          </a:p>
        </p:txBody>
      </p:sp>
      <p:sp>
        <p:nvSpPr>
          <p:cNvPr id="183" name="篩選條件：…"/>
          <p:cNvSpPr/>
          <p:nvPr/>
        </p:nvSpPr>
        <p:spPr>
          <a:xfrm>
            <a:off x="8616546" y="2069124"/>
            <a:ext cx="3771901" cy="26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篩選條件：</a:t>
            </a:r>
          </a:p>
          <a:p>
            <a:pPr algn="r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1.各派政黨代表人物</a:t>
            </a:r>
          </a:p>
          <a:p>
            <a:pPr algn="r"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t>2.具知名度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流程圖一「從事件出發」："/>
          <p:cNvSpPr/>
          <p:nvPr/>
        </p:nvSpPr>
        <p:spPr>
          <a:xfrm>
            <a:off x="1006288" y="798669"/>
            <a:ext cx="8678888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流程圖一「從事件出發」：</a:t>
            </a:r>
          </a:p>
        </p:txBody>
      </p:sp>
      <p:sp>
        <p:nvSpPr>
          <p:cNvPr id="186" name="資料取得：…"/>
          <p:cNvSpPr/>
          <p:nvPr/>
        </p:nvSpPr>
        <p:spPr>
          <a:xfrm>
            <a:off x="1263757" y="2591984"/>
            <a:ext cx="2984168" cy="1016001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資料取得：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各大媒體網頁版新聞</a:t>
            </a:r>
          </a:p>
        </p:txBody>
      </p:sp>
      <p:sp>
        <p:nvSpPr>
          <p:cNvPr id="187" name="資料分析：…"/>
          <p:cNvSpPr/>
          <p:nvPr/>
        </p:nvSpPr>
        <p:spPr>
          <a:xfrm>
            <a:off x="7968270" y="5711516"/>
            <a:ext cx="4293862" cy="1606656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政治人物與歷史大事</a:t>
            </a:r>
            <a:r>
              <a:rPr>
                <a:solidFill>
                  <a:srgbClr val="941100"/>
                </a:solidFill>
              </a:rPr>
              <a:t>同時出現</a:t>
            </a:r>
            <a:r>
              <a:t>＝該人物在該事件之網路聲量</a:t>
            </a:r>
          </a:p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88" name="資料分析：…"/>
          <p:cNvSpPr/>
          <p:nvPr/>
        </p:nvSpPr>
        <p:spPr>
          <a:xfrm>
            <a:off x="9768385" y="2589259"/>
            <a:ext cx="2486914" cy="1263733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製作歷史大事紀</a:t>
            </a:r>
          </a:p>
        </p:txBody>
      </p:sp>
      <p:sp>
        <p:nvSpPr>
          <p:cNvPr id="189" name="資料清洗：…"/>
          <p:cNvSpPr/>
          <p:nvPr/>
        </p:nvSpPr>
        <p:spPr>
          <a:xfrm>
            <a:off x="5473419" y="2576570"/>
            <a:ext cx="3386550" cy="1532571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資料清洗：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範圍 - 2018下半年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以來的</a:t>
            </a:r>
            <a:r>
              <a:rPr>
                <a:solidFill>
                  <a:srgbClr val="941100"/>
                </a:solidFill>
              </a:rPr>
              <a:t>新聞重點字彙</a:t>
            </a:r>
          </a:p>
        </p:txBody>
      </p:sp>
      <p:sp>
        <p:nvSpPr>
          <p:cNvPr id="190" name="線條"/>
          <p:cNvSpPr/>
          <p:nvPr/>
        </p:nvSpPr>
        <p:spPr>
          <a:xfrm>
            <a:off x="4448538" y="3099984"/>
            <a:ext cx="786168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1" name="線條"/>
          <p:cNvSpPr/>
          <p:nvPr/>
        </p:nvSpPr>
        <p:spPr>
          <a:xfrm>
            <a:off x="9028710" y="3099984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2" name="線條"/>
          <p:cNvSpPr/>
          <p:nvPr/>
        </p:nvSpPr>
        <p:spPr>
          <a:xfrm>
            <a:off x="11011841" y="4187821"/>
            <a:ext cx="1" cy="105410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3" name="線條"/>
          <p:cNvSpPr/>
          <p:nvPr/>
        </p:nvSpPr>
        <p:spPr>
          <a:xfrm flipH="1">
            <a:off x="7212721" y="6501086"/>
            <a:ext cx="569299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4" name="資料分析：…"/>
          <p:cNvSpPr/>
          <p:nvPr/>
        </p:nvSpPr>
        <p:spPr>
          <a:xfrm>
            <a:off x="3314418" y="5697758"/>
            <a:ext cx="3673356" cy="1606656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分析政治人物網路搜尋量，對應歷史大事紀</a:t>
            </a:r>
          </a:p>
        </p:txBody>
      </p:sp>
      <p:sp>
        <p:nvSpPr>
          <p:cNvPr id="195" name="線條"/>
          <p:cNvSpPr/>
          <p:nvPr/>
        </p:nvSpPr>
        <p:spPr>
          <a:xfrm flipH="1">
            <a:off x="2531805" y="6501086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6" name="成果…"/>
          <p:cNvSpPr/>
          <p:nvPr/>
        </p:nvSpPr>
        <p:spPr>
          <a:xfrm>
            <a:off x="794305" y="5882977"/>
            <a:ext cx="1539616" cy="1263734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成果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視覺化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流程圖二「從人物出發」："/>
          <p:cNvSpPr/>
          <p:nvPr/>
        </p:nvSpPr>
        <p:spPr>
          <a:xfrm>
            <a:off x="1006288" y="798669"/>
            <a:ext cx="8544212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流程圖二「從人物出發」：</a:t>
            </a:r>
          </a:p>
        </p:txBody>
      </p:sp>
      <p:sp>
        <p:nvSpPr>
          <p:cNvPr id="199" name="資料取得：…"/>
          <p:cNvSpPr/>
          <p:nvPr/>
        </p:nvSpPr>
        <p:spPr>
          <a:xfrm>
            <a:off x="1089554" y="2539088"/>
            <a:ext cx="2974605" cy="1843368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資料取得：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台灣各派政黨代表性人物及黨外活躍政治人物</a:t>
            </a:r>
          </a:p>
        </p:txBody>
      </p:sp>
      <p:sp>
        <p:nvSpPr>
          <p:cNvPr id="200" name="資料分析二：…"/>
          <p:cNvSpPr/>
          <p:nvPr/>
        </p:nvSpPr>
        <p:spPr>
          <a:xfrm>
            <a:off x="7037893" y="5720924"/>
            <a:ext cx="4371833" cy="1918542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資料分析二：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整理政治人物與歷史大事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solidFill>
                  <a:srgbClr val="941100"/>
                </a:solidFill>
              </a:rPr>
              <a:t>同時出現</a:t>
            </a:r>
            <a:r>
              <a:t>的頻率，作為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人物網路聲量的依據</a:t>
            </a:r>
          </a:p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1" name="資料分析一：…"/>
          <p:cNvSpPr/>
          <p:nvPr/>
        </p:nvSpPr>
        <p:spPr>
          <a:xfrm>
            <a:off x="9047562" y="2538459"/>
            <a:ext cx="3130121" cy="196913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資料分析一：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分析該人物討論熱度</a:t>
            </a:r>
            <a:r>
              <a:rPr>
                <a:solidFill>
                  <a:srgbClr val="941100"/>
                </a:solidFill>
              </a:rPr>
              <a:t>大幅增加的時間</a:t>
            </a:r>
            <a:r>
              <a:t>，對應當時新聞事件</a:t>
            </a:r>
          </a:p>
        </p:txBody>
      </p:sp>
      <p:sp>
        <p:nvSpPr>
          <p:cNvPr id="202" name="資料整理：…"/>
          <p:cNvSpPr/>
          <p:nvPr/>
        </p:nvSpPr>
        <p:spPr>
          <a:xfrm>
            <a:off x="5025842" y="2538470"/>
            <a:ext cx="2953116" cy="1530627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資料整理：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分析政治人物2018下半年以來</a:t>
            </a:r>
            <a:r>
              <a:rPr>
                <a:solidFill>
                  <a:srgbClr val="941100"/>
                </a:solidFill>
              </a:rPr>
              <a:t>討論熱度</a:t>
            </a:r>
          </a:p>
        </p:txBody>
      </p:sp>
      <p:sp>
        <p:nvSpPr>
          <p:cNvPr id="203" name="線條"/>
          <p:cNvSpPr/>
          <p:nvPr/>
        </p:nvSpPr>
        <p:spPr>
          <a:xfrm>
            <a:off x="4274590" y="3099984"/>
            <a:ext cx="569299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4" name="線條"/>
          <p:cNvSpPr/>
          <p:nvPr/>
        </p:nvSpPr>
        <p:spPr>
          <a:xfrm>
            <a:off x="8228610" y="3099984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5" name="線條"/>
          <p:cNvSpPr/>
          <p:nvPr/>
        </p:nvSpPr>
        <p:spPr>
          <a:xfrm>
            <a:off x="10952444" y="4741742"/>
            <a:ext cx="1" cy="565920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6" name="線條"/>
          <p:cNvSpPr/>
          <p:nvPr/>
        </p:nvSpPr>
        <p:spPr>
          <a:xfrm flipH="1">
            <a:off x="5597390" y="6680194"/>
            <a:ext cx="786168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7" name="成果…"/>
          <p:cNvSpPr/>
          <p:nvPr/>
        </p:nvSpPr>
        <p:spPr>
          <a:xfrm>
            <a:off x="2776364" y="5914881"/>
            <a:ext cx="2294999" cy="1530628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成果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視覺化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資料探勘過程"/>
          <p:cNvSpPr/>
          <p:nvPr/>
        </p:nvSpPr>
        <p:spPr>
          <a:xfrm>
            <a:off x="1052304" y="818570"/>
            <a:ext cx="439369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資料探勘過程</a:t>
            </a:r>
          </a:p>
        </p:txBody>
      </p:sp>
      <p:sp>
        <p:nvSpPr>
          <p:cNvPr id="210" name="詞語共現"/>
          <p:cNvSpPr/>
          <p:nvPr/>
        </p:nvSpPr>
        <p:spPr>
          <a:xfrm>
            <a:off x="7777893" y="2876226"/>
            <a:ext cx="2458385" cy="14384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2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詞語共現</a:t>
            </a:r>
          </a:p>
        </p:txBody>
      </p:sp>
      <p:sp>
        <p:nvSpPr>
          <p:cNvPr id="211" name="計算詞頻"/>
          <p:cNvSpPr/>
          <p:nvPr/>
        </p:nvSpPr>
        <p:spPr>
          <a:xfrm>
            <a:off x="3224081" y="2876226"/>
            <a:ext cx="2458384" cy="14384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2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計算詞頻</a:t>
            </a:r>
          </a:p>
        </p:txBody>
      </p:sp>
      <p:sp>
        <p:nvSpPr>
          <p:cNvPr id="212" name="重新計算詞頻"/>
          <p:cNvSpPr/>
          <p:nvPr/>
        </p:nvSpPr>
        <p:spPr>
          <a:xfrm>
            <a:off x="3224081" y="5709759"/>
            <a:ext cx="2458384" cy="14384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2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重新計算詞頻</a:t>
            </a:r>
          </a:p>
        </p:txBody>
      </p:sp>
      <p:sp>
        <p:nvSpPr>
          <p:cNvPr id="213" name="定義…"/>
          <p:cNvSpPr/>
          <p:nvPr/>
        </p:nvSpPr>
        <p:spPr>
          <a:xfrm>
            <a:off x="7777893" y="5709759"/>
            <a:ext cx="2458385" cy="14384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72" sz="3600">
                <a:latin typeface="+mn-lt"/>
                <a:ea typeface="+mn-ea"/>
                <a:cs typeface="+mn-cs"/>
                <a:sym typeface="Baskerville"/>
              </a:defRPr>
            </a:pPr>
            <a:r>
              <a:t>定義</a:t>
            </a:r>
          </a:p>
          <a:p>
            <a:pPr>
              <a:defRPr cap="all" spc="72" sz="3600">
                <a:latin typeface="+mn-lt"/>
                <a:ea typeface="+mn-ea"/>
                <a:cs typeface="+mn-cs"/>
                <a:sym typeface="Baskerville"/>
              </a:defRPr>
            </a:pPr>
            <a:r>
              <a:t>新辭典</a:t>
            </a:r>
          </a:p>
        </p:txBody>
      </p:sp>
      <p:sp>
        <p:nvSpPr>
          <p:cNvPr id="214" name="線條"/>
          <p:cNvSpPr/>
          <p:nvPr/>
        </p:nvSpPr>
        <p:spPr>
          <a:xfrm>
            <a:off x="6291057" y="3595455"/>
            <a:ext cx="878244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5" name="線條"/>
          <p:cNvSpPr/>
          <p:nvPr/>
        </p:nvSpPr>
        <p:spPr>
          <a:xfrm flipV="1">
            <a:off x="4453272" y="4625824"/>
            <a:ext cx="1" cy="772796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6" name="線條"/>
          <p:cNvSpPr/>
          <p:nvPr/>
        </p:nvSpPr>
        <p:spPr>
          <a:xfrm flipH="1">
            <a:off x="6365004" y="6428988"/>
            <a:ext cx="73035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7" name="線條"/>
          <p:cNvSpPr/>
          <p:nvPr/>
        </p:nvSpPr>
        <p:spPr>
          <a:xfrm>
            <a:off x="9007085" y="4625824"/>
            <a:ext cx="1" cy="772796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8" name="線條"/>
          <p:cNvSpPr/>
          <p:nvPr/>
        </p:nvSpPr>
        <p:spPr>
          <a:xfrm flipH="1">
            <a:off x="1298536" y="6428988"/>
            <a:ext cx="163830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19" name="線條"/>
          <p:cNvSpPr/>
          <p:nvPr/>
        </p:nvSpPr>
        <p:spPr>
          <a:xfrm>
            <a:off x="1613782" y="3595455"/>
            <a:ext cx="133350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0" name="原始資料"/>
          <p:cNvSpPr/>
          <p:nvPr/>
        </p:nvSpPr>
        <p:spPr>
          <a:xfrm>
            <a:off x="1586787" y="3044272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原始資料</a:t>
            </a:r>
          </a:p>
        </p:txBody>
      </p:sp>
      <p:sp>
        <p:nvSpPr>
          <p:cNvPr id="221" name="進一步分析"/>
          <p:cNvSpPr/>
          <p:nvPr/>
        </p:nvSpPr>
        <p:spPr>
          <a:xfrm>
            <a:off x="1434387" y="5818102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進一步分析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